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5" r:id="rId2"/>
    <p:sldId id="270" r:id="rId3"/>
    <p:sldId id="266" r:id="rId4"/>
    <p:sldId id="269" r:id="rId5"/>
    <p:sldId id="271" r:id="rId6"/>
    <p:sldId id="286" r:id="rId7"/>
    <p:sldId id="288" r:id="rId8"/>
    <p:sldId id="258" r:id="rId9"/>
    <p:sldId id="256" r:id="rId10"/>
    <p:sldId id="260" r:id="rId11"/>
    <p:sldId id="257" r:id="rId12"/>
    <p:sldId id="259" r:id="rId13"/>
    <p:sldId id="263" r:id="rId14"/>
    <p:sldId id="264" r:id="rId15"/>
    <p:sldId id="28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90" r:id="rId25"/>
    <p:sldId id="291" r:id="rId26"/>
    <p:sldId id="292" r:id="rId27"/>
    <p:sldId id="284" r:id="rId28"/>
    <p:sldId id="285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00" autoAdjust="0"/>
  </p:normalViewPr>
  <p:slideViewPr>
    <p:cSldViewPr showGuides="1">
      <p:cViewPr varScale="1">
        <p:scale>
          <a:sx n="55" d="100"/>
          <a:sy n="55" d="100"/>
        </p:scale>
        <p:origin x="33" y="42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50C04-BD6A-44E4-801F-9ADD223EC4B3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E9F6D-7E52-4D7E-8BC6-973AB50F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4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data from such arrays can also be a resource for germplasm management in breeding programs and has a role in genomic selection strategies for crop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and field-grown fresh market tomatoes are now distinct sub-populations</a:t>
            </a:r>
          </a:p>
          <a:p>
            <a:r>
              <a:rPr lang="en-US" dirty="0"/>
              <a:t>Left hand side is an example of fresh market</a:t>
            </a:r>
          </a:p>
          <a:p>
            <a:r>
              <a:rPr lang="en-US" dirty="0"/>
              <a:t>On right hand side P1 is a processing cultivar, P2 a grape cultivar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1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9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C8B3-A5C9-4E88-B4E2-AC5F3A3394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9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5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5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Recreation of </a:t>
            </a:r>
            <a:r>
              <a:rPr lang="en-US" i="1" dirty="0"/>
              <a:t>High-Density SNP Genotyping of Tomato Reveals Patterns of Genetic Variation Due to Breeding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/>
              <a:t>PEB Power:</a:t>
            </a:r>
          </a:p>
          <a:p>
            <a:r>
              <a:rPr lang="en-US" sz="2600" dirty="0"/>
              <a:t>Matthew Dzievit, James </a:t>
            </a:r>
            <a:r>
              <a:rPr lang="en-US" sz="2600" dirty="0" err="1"/>
              <a:t>McNellie</a:t>
            </a:r>
            <a:r>
              <a:rPr lang="en-US" sz="2600" dirty="0"/>
              <a:t>, </a:t>
            </a:r>
            <a:r>
              <a:rPr lang="en-US" sz="2600" dirty="0" err="1"/>
              <a:t>Jinyu</a:t>
            </a:r>
            <a:r>
              <a:rPr lang="en-US" sz="2600" dirty="0"/>
              <a:t> Wang, </a:t>
            </a:r>
            <a:r>
              <a:rPr lang="en-US" sz="2600" dirty="0" err="1"/>
              <a:t>Therin</a:t>
            </a:r>
            <a:r>
              <a:rPr lang="en-US" sz="2600" dirty="0"/>
              <a:t> Young</a:t>
            </a:r>
          </a:p>
          <a:p>
            <a:r>
              <a:rPr lang="en-US" sz="2600" dirty="0"/>
              <a:t>BCB 546X – Spring 2017</a:t>
            </a:r>
          </a:p>
        </p:txBody>
      </p:sp>
    </p:spTree>
    <p:extLst>
      <p:ext uri="{BB962C8B-B14F-4D97-AF65-F5344CB8AC3E}">
        <p14:creationId xmlns:p14="http://schemas.microsoft.com/office/powerpoint/2010/main" val="302968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Overview of workflow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057400"/>
            <a:ext cx="762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formatted data 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 genotype data file into .</a:t>
            </a:r>
            <a:r>
              <a:rPr lang="en-US" sz="2400" dirty="0" err="1"/>
              <a:t>ped</a:t>
            </a:r>
            <a:r>
              <a:rPr lang="en-US" sz="2400" dirty="0"/>
              <a:t> format (plink, Purcell, et. al 2007, Amer. J Human Gen)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plink to convert files to .bed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Send .bed files to </a:t>
            </a:r>
            <a:r>
              <a:rPr lang="en-US" sz="2400" dirty="0" err="1"/>
              <a:t>linux</a:t>
            </a:r>
            <a:r>
              <a:rPr lang="en-US" sz="2400" dirty="0"/>
              <a:t> server to run Admixture (Alexander, et. al 2009, Genome Research)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 .Q files into R for data manipulation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6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258785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t="11600" r="2671" b="12788"/>
          <a:stretch/>
        </p:blipFill>
        <p:spPr bwMode="auto">
          <a:xfrm>
            <a:off x="228600" y="1600200"/>
            <a:ext cx="8686800" cy="49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410367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1461" r="2671" b="12369"/>
          <a:stretch/>
        </p:blipFill>
        <p:spPr bwMode="auto">
          <a:xfrm>
            <a:off x="284387" y="1600200"/>
            <a:ext cx="8575226" cy="49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402308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2795" r="3659" b="3845"/>
          <a:stretch/>
        </p:blipFill>
        <p:spPr bwMode="auto">
          <a:xfrm>
            <a:off x="800100" y="1447800"/>
            <a:ext cx="7543800" cy="535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34785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Processing Dataset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2796" r="6528" b="4262"/>
          <a:stretch/>
        </p:blipFill>
        <p:spPr bwMode="auto">
          <a:xfrm>
            <a:off x="1156865" y="1501462"/>
            <a:ext cx="6830270" cy="533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18331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76400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Structure (via admixture) analysis generally matches the </a:t>
            </a:r>
            <a:r>
              <a:rPr lang="en-US" sz="2400" i="1" dirty="0"/>
              <a:t>a priori </a:t>
            </a:r>
            <a:r>
              <a:rPr lang="en-US" sz="2400" dirty="0"/>
              <a:t>classification by the breeders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Genotypes that don’t match are cases where genetically they are more similar to one particular sub-population, however, they may contain a few key genes that make them phenotypically similar to another sub-population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With modern breeding material it is useful to look at population structure analyses using genotypic data, however, it is important to make sure that these sub-population classifications match the breeder’s knowledge/expectations</a:t>
            </a:r>
          </a:p>
        </p:txBody>
      </p:sp>
    </p:spTree>
    <p:extLst>
      <p:ext uri="{BB962C8B-B14F-4D97-AF65-F5344CB8AC3E}">
        <p14:creationId xmlns:p14="http://schemas.microsoft.com/office/powerpoint/2010/main" val="389687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0225" y="567690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 and Figure 4A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8674" y="1714500"/>
            <a:ext cx="821055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Figure 3A: Minor allele frequency (MAF) patterns on chromosomes 1 to 6 for each of four subpopulations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Figure 4A: Minor allele frequency (MAF) patterns on chromosomes 7 to 12 for each of  four subpopulations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7650" y="3829050"/>
            <a:ext cx="8829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Object:  visualize the genetic variation between three representative sub-populations of cultivated tomatoes (processing, fresh market, vintage) along with </a:t>
            </a:r>
            <a:r>
              <a:rPr lang="en-US" sz="2400" i="1" dirty="0" err="1"/>
              <a:t>S.pimpinellifolium</a:t>
            </a:r>
            <a:r>
              <a:rPr lang="en-US" sz="2400" dirty="0"/>
              <a:t> accessions </a:t>
            </a:r>
          </a:p>
        </p:txBody>
      </p:sp>
    </p:spTree>
    <p:extLst>
      <p:ext uri="{BB962C8B-B14F-4D97-AF65-F5344CB8AC3E}">
        <p14:creationId xmlns:p14="http://schemas.microsoft.com/office/powerpoint/2010/main" val="367318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44" y="1539240"/>
            <a:ext cx="84982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 formatted data provided by group members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Filter out 16 hybrids accessions, work with the remaining 410 inbred accessions in Unix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Determine minor allele for each SNP site based on genotypic data of 410 inbred accessions in Perl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Subset data for each of the four sub-populations in Unix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Estimate MAF within each sub-population in Perl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 the correlation between regenerated MAF with the MAF on the paper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 the MAF of four sub-populations using R package ggplot2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579" y="948690"/>
            <a:ext cx="174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Work flow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6900" y="234315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 and Figure 4A</a:t>
            </a:r>
          </a:p>
        </p:txBody>
      </p:sp>
    </p:spTree>
    <p:extLst>
      <p:ext uri="{BB962C8B-B14F-4D97-AF65-F5344CB8AC3E}">
        <p14:creationId xmlns:p14="http://schemas.microsoft.com/office/powerpoint/2010/main" val="427311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57275" y="123825"/>
            <a:ext cx="7410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Check the correlation between regenerated MAF with the original MAF on the paper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35114" y="1337458"/>
            <a:ext cx="6113462" cy="5253842"/>
            <a:chOff x="1535114" y="1337458"/>
            <a:chExt cx="6113462" cy="52538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4164" y="1337458"/>
              <a:ext cx="6094412" cy="261586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5114" y="4040576"/>
              <a:ext cx="6113461" cy="2550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03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6717" y="1120909"/>
            <a:ext cx="3785787" cy="4836384"/>
            <a:chOff x="306237" y="602749"/>
            <a:chExt cx="3785787" cy="48363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54799" t="32917" r="16262" b="26634"/>
            <a:stretch/>
          </p:blipFill>
          <p:spPr>
            <a:xfrm>
              <a:off x="306237" y="602749"/>
              <a:ext cx="3747603" cy="14731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63587" t="23956" r="7486" b="35723"/>
            <a:stretch/>
          </p:blipFill>
          <p:spPr>
            <a:xfrm>
              <a:off x="327865" y="2255520"/>
              <a:ext cx="3764159" cy="14756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20" y="3994121"/>
              <a:ext cx="3680459" cy="144501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46" y="1310640"/>
            <a:ext cx="4847456" cy="48755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44040" y="86868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6646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87040" y="198120"/>
            <a:ext cx="354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</a:t>
            </a:r>
          </a:p>
        </p:txBody>
      </p:sp>
    </p:spTree>
    <p:extLst>
      <p:ext uri="{BB962C8B-B14F-4D97-AF65-F5344CB8AC3E}">
        <p14:creationId xmlns:p14="http://schemas.microsoft.com/office/powerpoint/2010/main" val="107410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77" y="-6531"/>
            <a:ext cx="82296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09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Array-based genotyping platforms permit rapid scoring of several thousand markers in parallel</a:t>
            </a:r>
          </a:p>
          <a:p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germplasm  426 accessions (141 </a:t>
            </a:r>
            <a:r>
              <a:rPr lang="en-US" b="1" dirty="0">
                <a:sym typeface="Wingdings" panose="05000000000000000000" pitchFamily="2" charset="2"/>
              </a:rPr>
              <a:t>processing</a:t>
            </a:r>
            <a:r>
              <a:rPr lang="en-US" dirty="0">
                <a:sym typeface="Wingdings" panose="05000000000000000000" pitchFamily="2" charset="2"/>
              </a:rPr>
              <a:t>, 110 </a:t>
            </a:r>
            <a:r>
              <a:rPr lang="en-US" b="1" dirty="0">
                <a:sym typeface="Wingdings" panose="05000000000000000000" pitchFamily="2" charset="2"/>
              </a:rPr>
              <a:t>fresh market</a:t>
            </a:r>
            <a:r>
              <a:rPr lang="en-US" dirty="0">
                <a:sym typeface="Wingdings" panose="05000000000000000000" pitchFamily="2" charset="2"/>
              </a:rPr>
              <a:t>, 61 </a:t>
            </a:r>
            <a:r>
              <a:rPr lang="en-US" b="1" dirty="0">
                <a:sym typeface="Wingdings" panose="05000000000000000000" pitchFamily="2" charset="2"/>
              </a:rPr>
              <a:t>vintage</a:t>
            </a:r>
            <a:r>
              <a:rPr lang="en-US" dirty="0">
                <a:sym typeface="Wingdings" panose="05000000000000000000" pitchFamily="2" charset="2"/>
              </a:rPr>
              <a:t>, 27 </a:t>
            </a:r>
            <a:r>
              <a:rPr lang="en-US" b="1" dirty="0">
                <a:sym typeface="Wingdings" panose="05000000000000000000" pitchFamily="2" charset="2"/>
              </a:rPr>
              <a:t>cultivated cherry</a:t>
            </a:r>
            <a:r>
              <a:rPr lang="en-US" dirty="0">
                <a:sym typeface="Wingdings" panose="05000000000000000000" pitchFamily="2" charset="2"/>
              </a:rPr>
              <a:t>, 12 </a:t>
            </a:r>
            <a:r>
              <a:rPr lang="en-US" b="1" dirty="0">
                <a:sym typeface="Wingdings" panose="05000000000000000000" pitchFamily="2" charset="2"/>
              </a:rPr>
              <a:t>landrace</a:t>
            </a:r>
            <a:r>
              <a:rPr lang="en-US" dirty="0">
                <a:sym typeface="Wingdings" panose="05000000000000000000" pitchFamily="2" charset="2"/>
              </a:rPr>
              <a:t>, 43 </a:t>
            </a:r>
            <a:r>
              <a:rPr lang="en-US" b="1" dirty="0">
                <a:sym typeface="Wingdings" panose="05000000000000000000" pitchFamily="2" charset="2"/>
              </a:rPr>
              <a:t>wild cherry</a:t>
            </a:r>
            <a:r>
              <a:rPr lang="en-US" dirty="0">
                <a:sym typeface="Wingdings" panose="05000000000000000000" pitchFamily="2" charset="2"/>
              </a:rPr>
              <a:t>, 16 </a:t>
            </a:r>
            <a:r>
              <a:rPr lang="en-US" b="1" i="1" dirty="0">
                <a:sym typeface="Wingdings" panose="05000000000000000000" pitchFamily="2" charset="2"/>
              </a:rPr>
              <a:t>S. </a:t>
            </a:r>
            <a:r>
              <a:rPr lang="en-US" b="1" i="1" dirty="0" err="1">
                <a:sym typeface="Wingdings" panose="05000000000000000000" pitchFamily="2" charset="2"/>
              </a:rPr>
              <a:t>pimpinellifolium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</a:rPr>
              <a:t>and 16 </a:t>
            </a:r>
            <a:r>
              <a:rPr lang="en-US" b="1" dirty="0">
                <a:sym typeface="Wingdings" panose="05000000000000000000" pitchFamily="2" charset="2"/>
              </a:rPr>
              <a:t>hybrid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array  7,720 SNPs used to genotype the </a:t>
            </a:r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germplasm. Subsets of markers were selected using the genetic map positions determined from two bi-</a:t>
            </a:r>
            <a:r>
              <a:rPr lang="en-US" dirty="0" err="1">
                <a:sym typeface="Wingdings" panose="05000000000000000000" pitchFamily="2" charset="2"/>
              </a:rPr>
              <a:t>parential</a:t>
            </a:r>
            <a:r>
              <a:rPr lang="en-US" dirty="0">
                <a:sym typeface="Wingdings" panose="05000000000000000000" pitchFamily="2" charset="2"/>
              </a:rPr>
              <a:t> populations: EXPEN 2000 (3,503 markers) and EXPIM 2012 (4,491 markers).</a:t>
            </a:r>
          </a:p>
        </p:txBody>
      </p:sp>
    </p:spTree>
    <p:extLst>
      <p:ext uri="{BB962C8B-B14F-4D97-AF65-F5344CB8AC3E}">
        <p14:creationId xmlns:p14="http://schemas.microsoft.com/office/powerpoint/2010/main" val="3390068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40" y="1287780"/>
            <a:ext cx="4705460" cy="47028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8413" y="1191402"/>
            <a:ext cx="3779247" cy="4595988"/>
            <a:chOff x="381273" y="806592"/>
            <a:chExt cx="3779247" cy="45959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273" y="806592"/>
              <a:ext cx="3779247" cy="14463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67" y="2377994"/>
              <a:ext cx="3721553" cy="14269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742" y="4006142"/>
              <a:ext cx="3655538" cy="139643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744980" y="86487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2640" y="8915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32760" y="190500"/>
            <a:ext cx="353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</a:t>
            </a:r>
          </a:p>
        </p:txBody>
      </p:sp>
    </p:spTree>
    <p:extLst>
      <p:ext uri="{BB962C8B-B14F-4D97-AF65-F5344CB8AC3E}">
        <p14:creationId xmlns:p14="http://schemas.microsoft.com/office/powerpoint/2010/main" val="2557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2102" y="1350710"/>
            <a:ext cx="3853658" cy="4806249"/>
            <a:chOff x="322102" y="870650"/>
            <a:chExt cx="3853658" cy="4806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02" y="870650"/>
              <a:ext cx="3846038" cy="14750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822" y="2462631"/>
              <a:ext cx="3792698" cy="147182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582" y="4216422"/>
              <a:ext cx="3823178" cy="146047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507" y="1447800"/>
            <a:ext cx="4855493" cy="4842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3080" y="97536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0740" y="99060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8480" y="280035"/>
            <a:ext cx="366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4A</a:t>
            </a:r>
          </a:p>
        </p:txBody>
      </p:sp>
    </p:spTree>
    <p:extLst>
      <p:ext uri="{BB962C8B-B14F-4D97-AF65-F5344CB8AC3E}">
        <p14:creationId xmlns:p14="http://schemas.microsoft.com/office/powerpoint/2010/main" val="314482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1440" y="1173480"/>
            <a:ext cx="4031565" cy="4834890"/>
            <a:chOff x="0" y="861060"/>
            <a:chExt cx="4031565" cy="48348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61060"/>
              <a:ext cx="3997444" cy="15087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8" y="2537460"/>
              <a:ext cx="3953436" cy="150113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" y="4206240"/>
              <a:ext cx="3970605" cy="148971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195" y="1240046"/>
            <a:ext cx="4967805" cy="4923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77724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550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9439" y="205740"/>
            <a:ext cx="3670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4A</a:t>
            </a:r>
          </a:p>
        </p:txBody>
      </p:sp>
    </p:spTree>
    <p:extLst>
      <p:ext uri="{BB962C8B-B14F-4D97-AF65-F5344CB8AC3E}">
        <p14:creationId xmlns:p14="http://schemas.microsoft.com/office/powerpoint/2010/main" val="2202428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Recreate Figures 5, 6, &amp;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78867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Plot LD decay for 3 sub-populations (processing, fresh market and vintage) with two trendlines; locally weighted scatterplot smoothing (LOESS) and non-linear regression (NLR)</a:t>
            </a:r>
          </a:p>
          <a:p>
            <a:pPr lvl="1"/>
            <a:r>
              <a:rPr lang="en-US" dirty="0"/>
              <a:t>Sim et al. (2012) calculated LD in Tassel and created the graph the in R. I used the R package ‘</a:t>
            </a:r>
            <a:r>
              <a:rPr lang="en-US" dirty="0" err="1"/>
              <a:t>LDheatmap</a:t>
            </a:r>
            <a:r>
              <a:rPr lang="en-US" dirty="0"/>
              <a:t>’ to calculate LD</a:t>
            </a:r>
          </a:p>
          <a:p>
            <a:pPr lvl="1"/>
            <a:r>
              <a:rPr lang="en-US" dirty="0"/>
              <a:t>Sim used a smoothing parameter of 0.3 for LOESS</a:t>
            </a:r>
          </a:p>
          <a:p>
            <a:pPr lvl="2"/>
            <a:r>
              <a:rPr lang="en-US" dirty="0"/>
              <a:t>I used ‘span = 0.9’</a:t>
            </a:r>
          </a:p>
          <a:p>
            <a:pPr lvl="1"/>
            <a:r>
              <a:rPr lang="en-US" dirty="0"/>
              <a:t>The “model of Hill and Weir” was used to calculated NLR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3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6244" b="7302"/>
          <a:stretch/>
        </p:blipFill>
        <p:spPr>
          <a:xfrm>
            <a:off x="50488" y="0"/>
            <a:ext cx="459771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63839" y="6550224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0"/>
            <a:ext cx="426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42672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2" y="0"/>
            <a:ext cx="424347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0" y="6629400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</p:spTree>
    <p:extLst>
      <p:ext uri="{BB962C8B-B14F-4D97-AF65-F5344CB8AC3E}">
        <p14:creationId xmlns:p14="http://schemas.microsoft.com/office/powerpoint/2010/main" val="2103760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42672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" y="0"/>
            <a:ext cx="446322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0669" y="6550224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</p:spTree>
    <p:extLst>
      <p:ext uri="{BB962C8B-B14F-4D97-AF65-F5344CB8AC3E}">
        <p14:creationId xmlns:p14="http://schemas.microsoft.com/office/powerpoint/2010/main" val="408775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9" y="433574"/>
            <a:ext cx="4289636" cy="5556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4062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866" y="793473"/>
            <a:ext cx="4550160" cy="48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5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1" y="596082"/>
            <a:ext cx="4407666" cy="5729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6400800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018" y="1053393"/>
            <a:ext cx="4554399" cy="48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7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326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219200"/>
          </a:xfrm>
        </p:spPr>
        <p:txBody>
          <a:bodyPr>
            <a:noAutofit/>
          </a:bodyPr>
          <a:lstStyle/>
          <a:p>
            <a:r>
              <a:rPr lang="en-US" sz="3200" dirty="0"/>
              <a:t>Fresh Market, Processing, and Grape Tomatoes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84670"/>
            <a:ext cx="2672984" cy="35661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26" y="2681569"/>
            <a:ext cx="2705100" cy="360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9200" y="1229433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Breeding for distinct market classes has led to genetic differentiation in contemporary germplasm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362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Fresh Market cultivar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0400" y="208936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Processing cultivar (P1)</a:t>
            </a:r>
          </a:p>
          <a:p>
            <a:pPr algn="ctr"/>
            <a:r>
              <a:rPr lang="en-US" dirty="0"/>
              <a:t>Grape cultivar (P2)</a:t>
            </a:r>
          </a:p>
        </p:txBody>
      </p:sp>
      <p:pic>
        <p:nvPicPr>
          <p:cNvPr id="1026" name="Picture 2" descr="C:\Users\mdzievit.IASTATE\Desktop\multi2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15000" y="313876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1583" y="23122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types of cultivars</a:t>
            </a:r>
          </a:p>
        </p:txBody>
      </p:sp>
    </p:spTree>
    <p:extLst>
      <p:ext uri="{BB962C8B-B14F-4D97-AF65-F5344CB8AC3E}">
        <p14:creationId xmlns:p14="http://schemas.microsoft.com/office/powerpoint/2010/main" val="337499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Retros (aka Vintage)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9" y="2286000"/>
            <a:ext cx="2514600" cy="335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60" y="2286000"/>
            <a:ext cx="2625329" cy="3500438"/>
          </a:xfrm>
          <a:prstGeom prst="rect">
            <a:avLst/>
          </a:prstGeom>
        </p:spPr>
      </p:pic>
      <p:pic>
        <p:nvPicPr>
          <p:cNvPr id="8" name="Content Placeholder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5" y="2281238"/>
            <a:ext cx="2628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7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Investigate genetic variation on the tomato genome due to contemporary breeding</a:t>
            </a:r>
          </a:p>
          <a:p>
            <a:r>
              <a:rPr lang="en-US" dirty="0"/>
              <a:t>Conduct population level analysis based on the germplasm panel</a:t>
            </a:r>
          </a:p>
          <a:p>
            <a:r>
              <a:rPr lang="en-US" dirty="0"/>
              <a:t>Identify sub-populations by analyzing SNP genotypes from the array</a:t>
            </a:r>
          </a:p>
          <a:p>
            <a:r>
              <a:rPr lang="en-US" dirty="0"/>
              <a:t>Investigate patterns of linkage disequilibrium (LD) within each chromosome in three subpopulations (processing, fresh market, and vintage)</a:t>
            </a:r>
          </a:p>
        </p:txBody>
      </p:sp>
    </p:spTree>
    <p:extLst>
      <p:ext uri="{BB962C8B-B14F-4D97-AF65-F5344CB8AC3E}">
        <p14:creationId xmlns:p14="http://schemas.microsoft.com/office/powerpoint/2010/main" val="369966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1524000"/>
            <a:ext cx="78486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Pre-processing of the data: Unix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Investigate and clean up the data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Remove unnecessary information 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Filter SNPs for missing data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Final data matches format presented in paper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1: Use pre-processing data and 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3A/4A : Use pre-processing data with </a:t>
            </a:r>
            <a:r>
              <a:rPr lang="en-US" sz="2400" dirty="0" err="1"/>
              <a:t>unix</a:t>
            </a:r>
            <a:r>
              <a:rPr lang="en-US" sz="2400" dirty="0"/>
              <a:t>, </a:t>
            </a:r>
            <a:r>
              <a:rPr lang="en-US" sz="2400" dirty="0" err="1"/>
              <a:t>perl</a:t>
            </a:r>
            <a:r>
              <a:rPr lang="en-US" sz="2400" dirty="0"/>
              <a:t> and 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5/6/7: Use pre-processing data and R</a:t>
            </a:r>
          </a:p>
        </p:txBody>
      </p:sp>
    </p:spTree>
    <p:extLst>
      <p:ext uri="{BB962C8B-B14F-4D97-AF65-F5344CB8AC3E}">
        <p14:creationId xmlns:p14="http://schemas.microsoft.com/office/powerpoint/2010/main" val="335075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documentation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7160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Every folder contains a README files describing the files and/or subfolders located within a given folder</a:t>
            </a:r>
          </a:p>
          <a:p>
            <a:pPr marL="342900" indent="-342900">
              <a:buAutoNum type="arabicPeriod"/>
            </a:pPr>
            <a:r>
              <a:rPr lang="en-US" sz="2400" dirty="0"/>
              <a:t>All scripts are accompanied by markdown files or are R notebook files with annotation and comments imbedded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21" r="2445" b="7143"/>
          <a:stretch/>
        </p:blipFill>
        <p:spPr bwMode="auto">
          <a:xfrm>
            <a:off x="228600" y="3352800"/>
            <a:ext cx="8688161" cy="192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64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br>
              <a:rPr lang="en-US" dirty="0"/>
            </a:br>
            <a:r>
              <a:rPr lang="en-US" sz="3100" dirty="0"/>
              <a:t>Overview of workflow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1600200"/>
            <a:ext cx="762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pre-processed data 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Imputed missing data</a:t>
            </a:r>
          </a:p>
          <a:p>
            <a:pPr marL="285750" indent="6350">
              <a:buFontTx/>
              <a:buChar char="-"/>
            </a:pPr>
            <a:r>
              <a:rPr lang="en-US" sz="2400" dirty="0"/>
              <a:t> Paper mentioned package in R, but no code or indication of parameters they used. Needed to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Format data to run PCA using base R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the data using codes</a:t>
            </a:r>
          </a:p>
          <a:p>
            <a:pPr indent="292100"/>
            <a:r>
              <a:rPr lang="en-US" sz="2400" dirty="0"/>
              <a:t>- Market class they provided was post analysis vs. pre and post analysis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743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t="2820" r="51549" b="4094"/>
          <a:stretch/>
        </p:blipFill>
        <p:spPr bwMode="auto">
          <a:xfrm>
            <a:off x="203200" y="988686"/>
            <a:ext cx="3035300" cy="29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7" t="4029" r="6479" b="2479"/>
          <a:stretch/>
        </p:blipFill>
        <p:spPr bwMode="auto">
          <a:xfrm>
            <a:off x="4940300" y="1001386"/>
            <a:ext cx="30861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2957" r="5496" b="51042"/>
          <a:stretch/>
        </p:blipFill>
        <p:spPr bwMode="auto">
          <a:xfrm>
            <a:off x="444500" y="3922274"/>
            <a:ext cx="8246534" cy="293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br>
              <a:rPr lang="en-US" dirty="0"/>
            </a:br>
            <a:r>
              <a:rPr lang="en-US" sz="3100" dirty="0"/>
              <a:t>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0" y="2061780"/>
            <a:ext cx="1219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</a:p>
          <a:p>
            <a:r>
              <a:rPr lang="en-US" b="1" dirty="0"/>
              <a:t>Sim et. al, 2012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6248400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Recreated</a:t>
            </a:r>
          </a:p>
        </p:txBody>
      </p:sp>
    </p:spTree>
    <p:extLst>
      <p:ext uri="{BB962C8B-B14F-4D97-AF65-F5344CB8AC3E}">
        <p14:creationId xmlns:p14="http://schemas.microsoft.com/office/powerpoint/2010/main" val="242030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1027</Words>
  <Application>Microsoft Office PowerPoint</Application>
  <PresentationFormat>On-screen Show (4:3)</PresentationFormat>
  <Paragraphs>114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Office Theme</vt:lpstr>
      <vt:lpstr>Recreation of High-Density SNP Genotyping of Tomato Reveals Patterns of Genetic Variation Due to Breeding</vt:lpstr>
      <vt:lpstr>Introduction</vt:lpstr>
      <vt:lpstr>Fresh Market, Processing, and Grape Tomatoes</vt:lpstr>
      <vt:lpstr>Retros (aka Vintage)</vt:lpstr>
      <vt:lpstr>Objectives</vt:lpstr>
      <vt:lpstr>Overview of workflow</vt:lpstr>
      <vt:lpstr>Overview of documentation</vt:lpstr>
      <vt:lpstr>Recreate Figure 1: Overview of workflow</vt:lpstr>
      <vt:lpstr>Recreate Figure 1: Results</vt:lpstr>
      <vt:lpstr>Confirm results w/Structure Analysis: Overview of workflow</vt:lpstr>
      <vt:lpstr>Confirm results w/Structure Analysis: Results: Full Dataset</vt:lpstr>
      <vt:lpstr>Confirm results w/Structure Analysis: Results: Full Dataset</vt:lpstr>
      <vt:lpstr>Confirm results w/Structure Analysis: Results: Full Dataset</vt:lpstr>
      <vt:lpstr>Confirm results w/Structure Analysis: Results: Processing Dataset</vt:lpstr>
      <vt:lpstr>Take home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Recreate Figures 5, 6, &amp;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Recreate Figure 1: Overview of workflow</dc:title>
  <dc:creator>Dzievit, Matthew J</dc:creator>
  <cp:lastModifiedBy>james mcnellie</cp:lastModifiedBy>
  <cp:revision>30</cp:revision>
  <dcterms:created xsi:type="dcterms:W3CDTF">2017-04-24T19:13:27Z</dcterms:created>
  <dcterms:modified xsi:type="dcterms:W3CDTF">2017-04-25T17:08:24Z</dcterms:modified>
</cp:coreProperties>
</file>